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86" r:id="rId4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3548" autoAdjust="0"/>
  </p:normalViewPr>
  <p:slideViewPr>
    <p:cSldViewPr>
      <p:cViewPr>
        <p:scale>
          <a:sx n="82" d="100"/>
          <a:sy n="82" d="100"/>
        </p:scale>
        <p:origin x="-102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5449B-2DDE-46ED-8D4C-76F51970A146}" type="datetimeFigureOut">
              <a:rPr lang="en-US" smtClean="0"/>
              <a:pPr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5033A-07A8-4C51-8FBB-83F11BB1FD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5033A-07A8-4C51-8FBB-83F11BB1FD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9360" y="-7200"/>
            <a:ext cx="9161280" cy="103968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381560" y="-7200"/>
            <a:ext cx="4760640" cy="63648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28080" y="-18000"/>
            <a:ext cx="9195120" cy="1084680"/>
            <a:chOff x="-28080" y="-18000"/>
            <a:chExt cx="9195120" cy="1084680"/>
          </a:xfrm>
        </p:grpSpPr>
        <p:sp>
          <p:nvSpPr>
            <p:cNvPr id="3" name="CustomShape 4"/>
            <p:cNvSpPr/>
            <p:nvPr/>
          </p:nvSpPr>
          <p:spPr>
            <a:xfrm rot="21435600">
              <a:off x="-17640" y="200520"/>
              <a:ext cx="9161280" cy="64728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21435600">
              <a:off x="-14040" y="275040"/>
              <a:ext cx="9173880" cy="52848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32000" y="2376000"/>
            <a:ext cx="7849800" cy="4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18360" bIns="0" anchor="b"/>
          <a:lstStyle/>
          <a:p>
            <a:pPr algn="ctr">
              <a:lnSpc>
                <a:spcPct val="100000"/>
              </a:lnSpc>
            </a:pPr>
            <a:r>
              <a:rPr lang="en-IN" sz="2800" b="1" strike="noStrike" spc="-1">
                <a:solidFill>
                  <a:srgbClr val="50E0EA"/>
                </a:solidFill>
                <a:latin typeface="Calibri"/>
                <a:ea typeface="DejaVu Sans"/>
              </a:rPr>
              <a:t>Machine Learning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008000" y="864000"/>
            <a:ext cx="76305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CE181E"/>
                </a:solidFill>
                <a:latin typeface="Arial"/>
                <a:ea typeface="DejaVu Sans"/>
              </a:rPr>
              <a:t>KESHAV MEMORIAL INSTITUTE OF TECHNOLOGY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152000" y="1584000"/>
            <a:ext cx="65505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A3238E"/>
                </a:solidFill>
                <a:latin typeface="Arial"/>
                <a:ea typeface="DejaVu Sans"/>
              </a:rPr>
              <a:t>DEPARTMENT OF CSE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2786050" y="3071810"/>
            <a:ext cx="3166560" cy="831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UNIT </a:t>
            </a:r>
            <a:r>
              <a:rPr lang="en-IN" sz="2600" spc="-1" dirty="0" smtClean="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IN" sz="2600" b="0" strike="noStrike" spc="-1" dirty="0" smtClean="0">
              <a:solidFill>
                <a:srgbClr val="FF0000"/>
              </a:solid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IN" sz="2000" spc="-1" dirty="0" smtClean="0">
                <a:solidFill>
                  <a:srgbClr val="FF0000"/>
                </a:solidFill>
                <a:latin typeface="Arial"/>
              </a:rPr>
              <a:t>(PART 3)</a:t>
            </a:r>
            <a:endParaRPr lang="en-IN" sz="20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2880000" y="4104000"/>
            <a:ext cx="287856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680059"/>
                </a:solidFill>
                <a:latin typeface="Arial"/>
                <a:ea typeface="DejaVu Sans"/>
              </a:rPr>
              <a:t>III CSE A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240000" y="4752000"/>
            <a:ext cx="23745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600" b="0" strike="noStrike" spc="-1">
                <a:solidFill>
                  <a:srgbClr val="610506"/>
                </a:solidFill>
                <a:latin typeface="Arial"/>
                <a:ea typeface="DejaVu Sans"/>
              </a:rPr>
              <a:t>By</a:t>
            </a:r>
            <a:endParaRPr lang="en-IN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600" b="0" strike="noStrike" spc="-1">
                <a:solidFill>
                  <a:srgbClr val="610506"/>
                </a:solidFill>
                <a:latin typeface="Arial"/>
                <a:ea typeface="DejaVu Sans"/>
              </a:rPr>
              <a:t>SRIKANTH G</a:t>
            </a:r>
            <a:endParaRPr lang="en-IN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600" b="0" strike="noStrike" spc="-1">
                <a:solidFill>
                  <a:srgbClr val="610506"/>
                </a:solidFill>
                <a:latin typeface="Arial"/>
                <a:ea typeface="DejaVu Sans"/>
              </a:rPr>
              <a:t>(Asst Prof)</a:t>
            </a:r>
            <a:endParaRPr lang="en-IN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6" t="37109" r="35212" b="29687"/>
          <a:stretch>
            <a:fillRect/>
          </a:stretch>
        </p:blipFill>
        <p:spPr bwMode="auto">
          <a:xfrm>
            <a:off x="500034" y="1714488"/>
            <a:ext cx="814393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1071546"/>
            <a:ext cx="871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CONFIDENCE INTERVALS OF EVALUATING HYPOTHESIS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4429132"/>
            <a:ext cx="82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  Hypothesis h commits r errors over these n examples       (i.e., errors(h) = r/n)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294" t="27344" r="34663" b="30664"/>
          <a:stretch>
            <a:fillRect/>
          </a:stretch>
        </p:blipFill>
        <p:spPr bwMode="auto">
          <a:xfrm>
            <a:off x="428596" y="1214422"/>
            <a:ext cx="807249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4429132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</a:t>
            </a:r>
            <a:r>
              <a:rPr lang="en-US" sz="2000" dirty="0" err="1" smtClean="0">
                <a:solidFill>
                  <a:srgbClr val="002060"/>
                </a:solidFill>
              </a:rPr>
              <a:t>zN</a:t>
            </a:r>
            <a:r>
              <a:rPr lang="en-US" sz="2000" dirty="0" smtClean="0">
                <a:solidFill>
                  <a:srgbClr val="002060"/>
                </a:solidFill>
              </a:rPr>
              <a:t> is different constant is used to calculate N% confidence interval 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4392" t="28320" r="34663" b="27734"/>
          <a:stretch>
            <a:fillRect/>
          </a:stretch>
        </p:blipFill>
        <p:spPr bwMode="auto">
          <a:xfrm>
            <a:off x="500034" y="1000108"/>
            <a:ext cx="792961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4500570"/>
            <a:ext cx="78581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If it satisfies then that is the correct interval</a:t>
            </a:r>
          </a:p>
          <a:p>
            <a:endParaRPr lang="en-US" dirty="0" smtClean="0"/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 * </a:t>
            </a:r>
            <a:r>
              <a:rPr lang="en-US" sz="2000" dirty="0" err="1" smtClean="0">
                <a:solidFill>
                  <a:srgbClr val="FF0000"/>
                </a:solidFill>
              </a:rPr>
              <a:t>errors</a:t>
            </a:r>
            <a:r>
              <a:rPr lang="en-US" sz="1200" dirty="0" err="1" smtClean="0">
                <a:solidFill>
                  <a:srgbClr val="FF0000"/>
                </a:solidFill>
              </a:rPr>
              <a:t>s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(h) * (1- </a:t>
            </a:r>
            <a:r>
              <a:rPr lang="en-US" sz="2000" dirty="0" err="1" smtClean="0">
                <a:solidFill>
                  <a:srgbClr val="FF0000"/>
                </a:solidFill>
              </a:rPr>
              <a:t>errors</a:t>
            </a:r>
            <a:r>
              <a:rPr lang="en-US" sz="1100" dirty="0" err="1" smtClean="0">
                <a:solidFill>
                  <a:srgbClr val="FF0000"/>
                </a:solidFill>
              </a:rPr>
              <a:t>s</a:t>
            </a:r>
            <a:r>
              <a:rPr lang="en-US" sz="2000" dirty="0" smtClean="0">
                <a:solidFill>
                  <a:srgbClr val="FF0000"/>
                </a:solidFill>
              </a:rPr>
              <a:t> (h)) ≥ 5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5786" y="785794"/>
            <a:ext cx="71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BASICS OF SAMPLING THEORY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294" t="28320" r="38506" b="24805"/>
          <a:stretch>
            <a:fillRect/>
          </a:stretch>
        </p:blipFill>
        <p:spPr bwMode="auto">
          <a:xfrm>
            <a:off x="642910" y="1857364"/>
            <a:ext cx="757242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43" t="28320" r="36310" b="24805"/>
          <a:stretch>
            <a:fillRect/>
          </a:stretch>
        </p:blipFill>
        <p:spPr bwMode="auto">
          <a:xfrm>
            <a:off x="500034" y="1071546"/>
            <a:ext cx="807249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843" t="27344" r="37408" b="25781"/>
          <a:stretch>
            <a:fillRect/>
          </a:stretch>
        </p:blipFill>
        <p:spPr bwMode="auto">
          <a:xfrm>
            <a:off x="642910" y="1285860"/>
            <a:ext cx="792961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4392" t="27344" r="37957" b="23828"/>
          <a:stretch>
            <a:fillRect/>
          </a:stretch>
        </p:blipFill>
        <p:spPr bwMode="auto">
          <a:xfrm>
            <a:off x="500034" y="1071546"/>
            <a:ext cx="785818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5490" t="25390" r="39055" b="16992"/>
          <a:stretch>
            <a:fillRect/>
          </a:stretch>
        </p:blipFill>
        <p:spPr bwMode="auto">
          <a:xfrm>
            <a:off x="785786" y="714356"/>
            <a:ext cx="778674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3880" t="28320" r="39568" b="20898"/>
          <a:stretch>
            <a:fillRect/>
          </a:stretch>
        </p:blipFill>
        <p:spPr bwMode="auto">
          <a:xfrm>
            <a:off x="357158" y="857232"/>
            <a:ext cx="821537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4392" t="26367" r="39055" b="23828"/>
          <a:stretch>
            <a:fillRect/>
          </a:stretch>
        </p:blipFill>
        <p:spPr bwMode="auto">
          <a:xfrm>
            <a:off x="500034" y="928670"/>
            <a:ext cx="771530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84000" y="1224000"/>
            <a:ext cx="59752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CE181E"/>
                </a:solidFill>
                <a:latin typeface="Arial"/>
                <a:ea typeface="DejaVu Sans"/>
              </a:rPr>
              <a:t>SYLLABUS OF UNIT </a:t>
            </a:r>
            <a:r>
              <a:rPr lang="en-IN" sz="2400" b="0" strike="noStrike" spc="-1" dirty="0" smtClean="0">
                <a:solidFill>
                  <a:srgbClr val="CE181E"/>
                </a:solidFill>
                <a:latin typeface="Arial"/>
                <a:ea typeface="DejaVu Sans"/>
              </a:rPr>
              <a:t>2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9577" t="43373" r="28074" b="38555"/>
          <a:stretch>
            <a:fillRect/>
          </a:stretch>
        </p:blipFill>
        <p:spPr bwMode="auto">
          <a:xfrm>
            <a:off x="785786" y="2285992"/>
            <a:ext cx="785818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4392" t="26367" r="41252" b="24805"/>
          <a:stretch>
            <a:fillRect/>
          </a:stretch>
        </p:blipFill>
        <p:spPr bwMode="auto">
          <a:xfrm>
            <a:off x="571472" y="1142984"/>
            <a:ext cx="7643866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843" t="25390" r="39056" b="23828"/>
          <a:stretch>
            <a:fillRect/>
          </a:stretch>
        </p:blipFill>
        <p:spPr bwMode="auto">
          <a:xfrm>
            <a:off x="500034" y="714356"/>
            <a:ext cx="807249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4392" t="27344" r="38506" b="24804"/>
          <a:stretch>
            <a:fillRect/>
          </a:stretch>
        </p:blipFill>
        <p:spPr bwMode="auto">
          <a:xfrm>
            <a:off x="642910" y="857232"/>
            <a:ext cx="785818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4392" t="27344" r="36859" b="22851"/>
          <a:stretch>
            <a:fillRect/>
          </a:stretch>
        </p:blipFill>
        <p:spPr bwMode="auto">
          <a:xfrm>
            <a:off x="571472" y="1071546"/>
            <a:ext cx="800105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4941" t="26367" r="38506" b="24805"/>
          <a:stretch>
            <a:fillRect/>
          </a:stretch>
        </p:blipFill>
        <p:spPr bwMode="auto">
          <a:xfrm>
            <a:off x="642910" y="928670"/>
            <a:ext cx="79296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4941" t="23437" r="37957" b="27734"/>
          <a:stretch>
            <a:fillRect/>
          </a:stretch>
        </p:blipFill>
        <p:spPr bwMode="auto">
          <a:xfrm>
            <a:off x="500034" y="1071546"/>
            <a:ext cx="792961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0010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 GENERAL APPROACH FOR DERIVING CONFIDENCE INTERVALS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4392" t="35156" r="39055" b="16015"/>
          <a:stretch>
            <a:fillRect/>
          </a:stretch>
        </p:blipFill>
        <p:spPr bwMode="auto">
          <a:xfrm>
            <a:off x="571472" y="1714488"/>
            <a:ext cx="792961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4392" t="27344" r="36310" b="24804"/>
          <a:stretch>
            <a:fillRect/>
          </a:stretch>
        </p:blipFill>
        <p:spPr bwMode="auto">
          <a:xfrm>
            <a:off x="500034" y="1214422"/>
            <a:ext cx="800105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4941" t="27344" r="37408" b="23828"/>
          <a:stretch>
            <a:fillRect/>
          </a:stretch>
        </p:blipFill>
        <p:spPr bwMode="auto">
          <a:xfrm>
            <a:off x="571472" y="928670"/>
            <a:ext cx="785818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4392" t="25390" r="37957" b="29688"/>
          <a:stretch>
            <a:fillRect/>
          </a:stretch>
        </p:blipFill>
        <p:spPr bwMode="auto">
          <a:xfrm>
            <a:off x="714348" y="714356"/>
            <a:ext cx="750099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7290" y="2928934"/>
            <a:ext cx="6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EVALUATION HYPOTHESES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4941" t="26367" r="41801" b="36523"/>
          <a:stretch>
            <a:fillRect/>
          </a:stretch>
        </p:blipFill>
        <p:spPr bwMode="auto">
          <a:xfrm>
            <a:off x="571472" y="1142984"/>
            <a:ext cx="764386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928670"/>
            <a:ext cx="74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DIFFERENCE IN ERRORS OF TWO HYPOTHESIS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843" t="31250" r="39055" b="29687"/>
          <a:stretch>
            <a:fillRect/>
          </a:stretch>
        </p:blipFill>
        <p:spPr bwMode="auto">
          <a:xfrm>
            <a:off x="714348" y="1714488"/>
            <a:ext cx="764386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490" t="25390" r="39605" b="24805"/>
          <a:stretch>
            <a:fillRect/>
          </a:stretch>
        </p:blipFill>
        <p:spPr bwMode="auto">
          <a:xfrm>
            <a:off x="714348" y="714356"/>
            <a:ext cx="792961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392" t="24414" r="39604" b="24804"/>
          <a:stretch>
            <a:fillRect/>
          </a:stretch>
        </p:blipFill>
        <p:spPr bwMode="auto">
          <a:xfrm>
            <a:off x="642910" y="642918"/>
            <a:ext cx="785818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843" t="26367" r="37408" b="23828"/>
          <a:stretch>
            <a:fillRect/>
          </a:stretch>
        </p:blipFill>
        <p:spPr bwMode="auto">
          <a:xfrm>
            <a:off x="500034" y="857232"/>
            <a:ext cx="79296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4941" t="26367" r="37957" b="30664"/>
          <a:stretch>
            <a:fillRect/>
          </a:stretch>
        </p:blipFill>
        <p:spPr bwMode="auto">
          <a:xfrm>
            <a:off x="857224" y="785794"/>
            <a:ext cx="757242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294" t="24414" r="36859" b="24804"/>
          <a:stretch>
            <a:fillRect/>
          </a:stretch>
        </p:blipFill>
        <p:spPr bwMode="auto">
          <a:xfrm>
            <a:off x="571472" y="642918"/>
            <a:ext cx="800105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843" t="25390" r="39055" b="17969"/>
          <a:stretch>
            <a:fillRect/>
          </a:stretch>
        </p:blipFill>
        <p:spPr bwMode="auto">
          <a:xfrm>
            <a:off x="642910" y="714356"/>
            <a:ext cx="785818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843" t="25390" r="37408" b="20898"/>
          <a:stretch>
            <a:fillRect/>
          </a:stretch>
        </p:blipFill>
        <p:spPr bwMode="auto">
          <a:xfrm>
            <a:off x="428596" y="785794"/>
            <a:ext cx="821537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843" t="26367" r="35212" b="35547"/>
          <a:stretch>
            <a:fillRect/>
          </a:stretch>
        </p:blipFill>
        <p:spPr bwMode="auto">
          <a:xfrm>
            <a:off x="428596" y="857232"/>
            <a:ext cx="792961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21450" t="64649" r="54941" b="25585"/>
          <a:stretch>
            <a:fillRect/>
          </a:stretch>
        </p:blipFill>
        <p:spPr bwMode="auto">
          <a:xfrm>
            <a:off x="2786050" y="4857760"/>
            <a:ext cx="307183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1428736"/>
            <a:ext cx="8228160" cy="457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/>
              <a:t> </a:t>
            </a:r>
            <a:r>
              <a:rPr lang="en-IN" sz="2400" dirty="0" smtClean="0">
                <a:solidFill>
                  <a:srgbClr val="002060"/>
                </a:solidFill>
              </a:rPr>
              <a:t>Motivation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002060"/>
                </a:solidFill>
              </a:rPr>
              <a:t> Estimating Hypothesis Accuracy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002060"/>
                </a:solidFill>
              </a:rPr>
              <a:t> Basics of Sampling Theory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002060"/>
                </a:solidFill>
              </a:rPr>
              <a:t> A General Approach for Deriving Confidence Intervals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002060"/>
                </a:solidFill>
              </a:rPr>
              <a:t> Difference in Error of Two Hypotheses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002060"/>
                </a:solidFill>
              </a:rPr>
              <a:t> Comparing Learning Algorithms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2400" spc="-1" dirty="0" smtClean="0">
              <a:solidFill>
                <a:srgbClr val="390A5D"/>
              </a:solidFill>
              <a:latin typeface="Gill Sans MT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448000" y="792000"/>
            <a:ext cx="381492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800" b="0" strike="noStrike" spc="-1">
                <a:solidFill>
                  <a:srgbClr val="CE181E"/>
                </a:solidFill>
                <a:latin typeface="Arial"/>
                <a:ea typeface="DejaVu Sans"/>
              </a:rPr>
              <a:t>CONTENTS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2666880" y="6356520"/>
            <a:ext cx="3350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35C75"/>
                </a:solidFill>
                <a:latin typeface="Constantia"/>
                <a:ea typeface="DejaVu Sans"/>
              </a:rPr>
              <a:t>CSE - KMIT- AUTONOMOUS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745" t="28320" r="36859" b="47266"/>
          <a:stretch>
            <a:fillRect/>
          </a:stretch>
        </p:blipFill>
        <p:spPr bwMode="auto">
          <a:xfrm>
            <a:off x="571472" y="1071546"/>
            <a:ext cx="785818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 l="1134" t="53906" r="3331" b="15820"/>
          <a:stretch>
            <a:fillRect/>
          </a:stretch>
        </p:blipFill>
        <p:spPr bwMode="auto">
          <a:xfrm>
            <a:off x="642910" y="2928934"/>
            <a:ext cx="792961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 l="1647" t="84961" r="4465"/>
          <a:stretch>
            <a:fillRect/>
          </a:stretch>
        </p:blipFill>
        <p:spPr bwMode="auto">
          <a:xfrm>
            <a:off x="714348" y="4643446"/>
            <a:ext cx="8143932" cy="81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843" t="26367" r="38506" b="20898"/>
          <a:stretch>
            <a:fillRect/>
          </a:stretch>
        </p:blipFill>
        <p:spPr bwMode="auto">
          <a:xfrm>
            <a:off x="928662" y="1000108"/>
            <a:ext cx="750099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85720" y="2357430"/>
            <a:ext cx="8229240" cy="11448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THANK YOU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843" t="31250" r="35761" b="30664"/>
          <a:stretch>
            <a:fillRect/>
          </a:stretch>
        </p:blipFill>
        <p:spPr bwMode="auto">
          <a:xfrm>
            <a:off x="785786" y="1357298"/>
            <a:ext cx="78581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392" t="27344" r="38506" b="19922"/>
          <a:stretch>
            <a:fillRect/>
          </a:stretch>
        </p:blipFill>
        <p:spPr bwMode="auto">
          <a:xfrm>
            <a:off x="642910" y="1142984"/>
            <a:ext cx="778674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843" t="26367" r="35761" b="23828"/>
          <a:stretch>
            <a:fillRect/>
          </a:stretch>
        </p:blipFill>
        <p:spPr bwMode="auto">
          <a:xfrm>
            <a:off x="500034" y="1214422"/>
            <a:ext cx="8143932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745" t="27344" r="35761" b="21875"/>
          <a:stretch>
            <a:fillRect/>
          </a:stretch>
        </p:blipFill>
        <p:spPr bwMode="auto">
          <a:xfrm>
            <a:off x="357158" y="1428736"/>
            <a:ext cx="828680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4941" t="28320" r="35212" b="25781"/>
          <a:stretch>
            <a:fillRect/>
          </a:stretch>
        </p:blipFill>
        <p:spPr bwMode="auto">
          <a:xfrm>
            <a:off x="500034" y="1071546"/>
            <a:ext cx="807249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4139</TotalTime>
  <Words>148</Words>
  <Application>LibreOffice/6.0.7.3$Linux_X86_64 LibreOffice_project/00m0$Build-3</Application>
  <PresentationFormat>On-screen Show (4:3)</PresentationFormat>
  <Paragraphs>31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HI</dc:creator>
  <cp:lastModifiedBy>HP</cp:lastModifiedBy>
  <cp:revision>349</cp:revision>
  <dcterms:created xsi:type="dcterms:W3CDTF">2020-06-11T21:07:27Z</dcterms:created>
  <dcterms:modified xsi:type="dcterms:W3CDTF">2021-06-03T04:17:07Z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